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jpeg" Type="http://schemas.openxmlformats.org/officeDocument/2006/relationships/image"/><Relationship Id="rId15" Target="../media/image43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4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mc.ncbi.nlm.nih.gov/articles/PMC6238021/" TargetMode="External" Type="http://schemas.openxmlformats.org/officeDocument/2006/relationships/hyperlink"/><Relationship Id="rId11" Target="https://www.moneycontrol.com/europe/" TargetMode="External" Type="http://schemas.openxmlformats.org/officeDocument/2006/relationships/hyperlink"/><Relationship Id="rId12" Target="../media/image1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2992" y="4491379"/>
            <a:ext cx="9152031" cy="148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The Lego Arm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59743" y="-1838985"/>
            <a:ext cx="8336879" cy="8336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90034" y="2287788"/>
            <a:ext cx="13659093" cy="136590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964134" y="4095889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6387" y="8816528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18081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853056" y="2389777"/>
            <a:ext cx="1706112" cy="17061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66883" y="6497895"/>
            <a:ext cx="807848" cy="201962"/>
          </a:xfrm>
          <a:custGeom>
            <a:avLst/>
            <a:gdLst/>
            <a:ahLst/>
            <a:cxnLst/>
            <a:rect r="r" b="b" t="t" l="l"/>
            <a:pathLst>
              <a:path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2741" y="977922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6883" y="7160904"/>
            <a:ext cx="561310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 Отбор 443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992" y="3998232"/>
            <a:ext cx="1145674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4"/>
              </a:lnSpc>
            </a:pPr>
            <a:r>
              <a:rPr lang="en-US" b="true" sz="2499" spc="1154">
                <a:solidFill>
                  <a:srgbClr val="3575FE"/>
                </a:solidFill>
                <a:latin typeface="Poppins Bold"/>
                <a:ea typeface="Poppins Bold"/>
                <a:cs typeface="Poppins Bold"/>
                <a:sym typeface="Poppins Bold"/>
              </a:rPr>
              <a:t>РЕВОЛЮЦИЯТА В МЕДИЦИНАТА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957709" y="882134"/>
            <a:ext cx="460336" cy="306699"/>
          </a:xfrm>
          <a:custGeom>
            <a:avLst/>
            <a:gdLst/>
            <a:ahLst/>
            <a:cxnLst/>
            <a:rect r="r" b="b" t="t" l="l"/>
            <a:pathLst>
              <a:path h="306699" w="460336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966895" y="8936385"/>
            <a:ext cx="3933790" cy="39337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00918" y="8435467"/>
            <a:ext cx="1001836" cy="100183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5436" y="6900987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7302" y="1520178"/>
            <a:ext cx="16014683" cy="7246644"/>
          </a:xfrm>
          <a:custGeom>
            <a:avLst/>
            <a:gdLst/>
            <a:ahLst/>
            <a:cxnLst/>
            <a:rect r="r" b="b" t="t" l="l"/>
            <a:pathLst>
              <a:path h="7246644" w="16014683">
                <a:moveTo>
                  <a:pt x="0" y="0"/>
                </a:moveTo>
                <a:lnTo>
                  <a:pt x="16014683" y="0"/>
                </a:lnTo>
                <a:lnTo>
                  <a:pt x="16014683" y="7246644"/>
                </a:lnTo>
                <a:lnTo>
                  <a:pt x="0" y="7246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1832" y="5085430"/>
            <a:ext cx="2193382" cy="2070127"/>
            <a:chOff x="0" y="0"/>
            <a:chExt cx="86119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1194" cy="812800"/>
            </a:xfrm>
            <a:custGeom>
              <a:avLst/>
              <a:gdLst/>
              <a:ahLst/>
              <a:cxnLst/>
              <a:rect r="r" b="b" t="t" l="l"/>
              <a:pathLst>
                <a:path h="812800" w="861194">
                  <a:moveTo>
                    <a:pt x="430597" y="0"/>
                  </a:moveTo>
                  <a:cubicBezTo>
                    <a:pt x="192785" y="0"/>
                    <a:pt x="0" y="181951"/>
                    <a:pt x="0" y="406400"/>
                  </a:cubicBezTo>
                  <a:cubicBezTo>
                    <a:pt x="0" y="630849"/>
                    <a:pt x="192785" y="812800"/>
                    <a:pt x="430597" y="812800"/>
                  </a:cubicBezTo>
                  <a:cubicBezTo>
                    <a:pt x="668409" y="812800"/>
                    <a:pt x="861194" y="630849"/>
                    <a:pt x="861194" y="406400"/>
                  </a:cubicBezTo>
                  <a:cubicBezTo>
                    <a:pt x="861194" y="181951"/>
                    <a:pt x="668409" y="0"/>
                    <a:pt x="4305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0737" y="38100"/>
              <a:ext cx="69972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Проблемът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26377" y="7073257"/>
            <a:ext cx="2184993" cy="218499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Проучване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84520" y="6297526"/>
            <a:ext cx="2606127" cy="2308051"/>
            <a:chOff x="0" y="0"/>
            <a:chExt cx="91777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7770" cy="812800"/>
            </a:xfrm>
            <a:custGeom>
              <a:avLst/>
              <a:gdLst/>
              <a:ahLst/>
              <a:cxnLst/>
              <a:rect r="r" b="b" t="t" l="l"/>
              <a:pathLst>
                <a:path h="812800" w="917770">
                  <a:moveTo>
                    <a:pt x="458885" y="0"/>
                  </a:moveTo>
                  <a:cubicBezTo>
                    <a:pt x="205450" y="0"/>
                    <a:pt x="0" y="181951"/>
                    <a:pt x="0" y="406400"/>
                  </a:cubicBezTo>
                  <a:cubicBezTo>
                    <a:pt x="0" y="630849"/>
                    <a:pt x="205450" y="812800"/>
                    <a:pt x="458885" y="812800"/>
                  </a:cubicBezTo>
                  <a:cubicBezTo>
                    <a:pt x="712320" y="812800"/>
                    <a:pt x="917770" y="630849"/>
                    <a:pt x="917770" y="406400"/>
                  </a:cubicBezTo>
                  <a:cubicBezTo>
                    <a:pt x="917770" y="181951"/>
                    <a:pt x="712320" y="0"/>
                    <a:pt x="45888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6041" y="38100"/>
              <a:ext cx="74568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Планиране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25618" y="463098"/>
            <a:ext cx="729805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Процес на работа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751901" y="3527285"/>
            <a:ext cx="2227367" cy="2039247"/>
            <a:chOff x="0" y="0"/>
            <a:chExt cx="887781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7781" cy="812800"/>
            </a:xfrm>
            <a:custGeom>
              <a:avLst/>
              <a:gdLst/>
              <a:ahLst/>
              <a:cxnLst/>
              <a:rect r="r" b="b" t="t" l="l"/>
              <a:pathLst>
                <a:path h="812800" w="887781">
                  <a:moveTo>
                    <a:pt x="443890" y="0"/>
                  </a:moveTo>
                  <a:cubicBezTo>
                    <a:pt x="198736" y="0"/>
                    <a:pt x="0" y="181951"/>
                    <a:pt x="0" y="406400"/>
                  </a:cubicBezTo>
                  <a:cubicBezTo>
                    <a:pt x="0" y="630849"/>
                    <a:pt x="198736" y="812800"/>
                    <a:pt x="443890" y="812800"/>
                  </a:cubicBezTo>
                  <a:cubicBezTo>
                    <a:pt x="689044" y="812800"/>
                    <a:pt x="887781" y="630849"/>
                    <a:pt x="887781" y="406400"/>
                  </a:cubicBezTo>
                  <a:cubicBezTo>
                    <a:pt x="887781" y="181951"/>
                    <a:pt x="689044" y="0"/>
                    <a:pt x="44389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83229" y="38100"/>
              <a:ext cx="72132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Решението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432128" y="3392883"/>
            <a:ext cx="2667754" cy="2308051"/>
            <a:chOff x="0" y="0"/>
            <a:chExt cx="939473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39473" cy="812800"/>
            </a:xfrm>
            <a:custGeom>
              <a:avLst/>
              <a:gdLst/>
              <a:ahLst/>
              <a:cxnLst/>
              <a:rect r="r" b="b" t="t" l="l"/>
              <a:pathLst>
                <a:path h="812800" w="939473">
                  <a:moveTo>
                    <a:pt x="469736" y="0"/>
                  </a:moveTo>
                  <a:cubicBezTo>
                    <a:pt x="210308" y="0"/>
                    <a:pt x="0" y="181951"/>
                    <a:pt x="0" y="406400"/>
                  </a:cubicBezTo>
                  <a:cubicBezTo>
                    <a:pt x="0" y="630849"/>
                    <a:pt x="210308" y="812800"/>
                    <a:pt x="469736" y="812800"/>
                  </a:cubicBezTo>
                  <a:cubicBezTo>
                    <a:pt x="729164" y="812800"/>
                    <a:pt x="939473" y="630849"/>
                    <a:pt x="939473" y="406400"/>
                  </a:cubicBezTo>
                  <a:cubicBezTo>
                    <a:pt x="939473" y="181951"/>
                    <a:pt x="729164" y="0"/>
                    <a:pt x="469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88076" y="38100"/>
              <a:ext cx="76332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Разработване на идеята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3651810">
            <a:off x="17017035" y="-684452"/>
            <a:ext cx="3933790" cy="393379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3651810">
            <a:off x="16765003" y="-176141"/>
            <a:ext cx="1001836" cy="100183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7663" y="-17469005"/>
            <a:ext cx="24872651" cy="248726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11087" y="1841192"/>
            <a:ext cx="3302308" cy="3302308"/>
            <a:chOff x="0" y="0"/>
            <a:chExt cx="4403078" cy="440307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7456" t="0" r="-20144" b="0"/>
                </a:stretch>
              </a:blip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7074088" y="848718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5702" y="6173644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700000">
            <a:off x="6040935" y="2579966"/>
            <a:ext cx="6555634" cy="6555634"/>
          </a:xfrm>
          <a:custGeom>
            <a:avLst/>
            <a:gdLst/>
            <a:ahLst/>
            <a:cxnLst/>
            <a:rect r="r" b="b" t="t" l="l"/>
            <a:pathLst>
              <a:path h="6555634" w="6555634">
                <a:moveTo>
                  <a:pt x="0" y="0"/>
                </a:moveTo>
                <a:lnTo>
                  <a:pt x="6555634" y="0"/>
                </a:lnTo>
                <a:lnTo>
                  <a:pt x="6555634" y="6555634"/>
                </a:lnTo>
                <a:lnTo>
                  <a:pt x="0" y="6555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760533" y="7131159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Juliana Silva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6254" y="7622720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Nutritionist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109379" y="1841192"/>
            <a:ext cx="3302308" cy="3302308"/>
            <a:chOff x="0" y="0"/>
            <a:chExt cx="4403078" cy="440307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5211087" y="6689310"/>
            <a:ext cx="3302308" cy="330230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5311312" y="6794654"/>
            <a:ext cx="3091632" cy="3091619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0" t="-38997" r="0" b="-38997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308365" y="6689310"/>
            <a:ext cx="3302308" cy="3302308"/>
            <a:chOff x="0" y="0"/>
            <a:chExt cx="4403078" cy="440307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0" t="-24906" r="0" b="-24906"/>
                </a:stretch>
              </a:blipFill>
            </p:spPr>
          </p:sp>
        </p:grpSp>
      </p:grpSp>
      <p:sp>
        <p:nvSpPr>
          <p:cNvPr name="TextBox 41" id="41"/>
          <p:cNvSpPr txBox="true"/>
          <p:nvPr/>
        </p:nvSpPr>
        <p:spPr>
          <a:xfrm rot="0">
            <a:off x="1744740" y="738329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21858" y="334520"/>
            <a:ext cx="765999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443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2653706" y="1841192"/>
            <a:ext cx="3700281" cy="1250126"/>
            <a:chOff x="0" y="0"/>
            <a:chExt cx="4933708" cy="166683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405766" y="0"/>
              <a:ext cx="4122176" cy="1666835"/>
              <a:chOff x="0" y="0"/>
              <a:chExt cx="814257" cy="32925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4257" cy="329251"/>
              </a:xfrm>
              <a:custGeom>
                <a:avLst/>
                <a:gdLst/>
                <a:ahLst/>
                <a:cxnLst/>
                <a:rect r="r" b="b" t="t" l="l"/>
                <a:pathLst>
                  <a:path h="329251" w="814257">
                    <a:moveTo>
                      <a:pt x="87645" y="0"/>
                    </a:moveTo>
                    <a:lnTo>
                      <a:pt x="726612" y="0"/>
                    </a:lnTo>
                    <a:cubicBezTo>
                      <a:pt x="749857" y="0"/>
                      <a:pt x="772149" y="9234"/>
                      <a:pt x="788586" y="25671"/>
                    </a:cubicBezTo>
                    <a:cubicBezTo>
                      <a:pt x="805023" y="42107"/>
                      <a:pt x="814257" y="64400"/>
                      <a:pt x="814257" y="87645"/>
                    </a:cubicBezTo>
                    <a:lnTo>
                      <a:pt x="814257" y="241606"/>
                    </a:lnTo>
                    <a:cubicBezTo>
                      <a:pt x="814257" y="290011"/>
                      <a:pt x="775017" y="329251"/>
                      <a:pt x="726612" y="329251"/>
                    </a:cubicBezTo>
                    <a:lnTo>
                      <a:pt x="87645" y="329251"/>
                    </a:lnTo>
                    <a:cubicBezTo>
                      <a:pt x="39240" y="329251"/>
                      <a:pt x="0" y="290011"/>
                      <a:pt x="0" y="241606"/>
                    </a:cubicBezTo>
                    <a:lnTo>
                      <a:pt x="0" y="87645"/>
                    </a:lnTo>
                    <a:cubicBezTo>
                      <a:pt x="0" y="64400"/>
                      <a:pt x="9234" y="42107"/>
                      <a:pt x="25671" y="25671"/>
                    </a:cubicBezTo>
                    <a:cubicBezTo>
                      <a:pt x="42107" y="9234"/>
                      <a:pt x="64400" y="0"/>
                      <a:pt x="87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9525"/>
                <a:ext cx="814257" cy="338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177264"/>
              <a:ext cx="4933708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Александър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47627" y="839029"/>
              <a:ext cx="3638453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Вградени системи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94619" y="1638236"/>
            <a:ext cx="4765499" cy="1244005"/>
            <a:chOff x="0" y="0"/>
            <a:chExt cx="6353999" cy="165867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522576" y="0"/>
              <a:ext cx="5402269" cy="1658673"/>
              <a:chOff x="0" y="0"/>
              <a:chExt cx="1067115" cy="327639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67115" cy="327639"/>
              </a:xfrm>
              <a:custGeom>
                <a:avLst/>
                <a:gdLst/>
                <a:ahLst/>
                <a:cxnLst/>
                <a:rect r="r" b="b" t="t" l="l"/>
                <a:pathLst>
                  <a:path h="327639" w="1067115">
                    <a:moveTo>
                      <a:pt x="66877" y="0"/>
                    </a:moveTo>
                    <a:lnTo>
                      <a:pt x="1000237" y="0"/>
                    </a:lnTo>
                    <a:cubicBezTo>
                      <a:pt x="1037173" y="0"/>
                      <a:pt x="1067115" y="29942"/>
                      <a:pt x="1067115" y="66877"/>
                    </a:cubicBezTo>
                    <a:lnTo>
                      <a:pt x="1067115" y="260762"/>
                    </a:lnTo>
                    <a:cubicBezTo>
                      <a:pt x="1067115" y="278499"/>
                      <a:pt x="1060069" y="295509"/>
                      <a:pt x="1047527" y="308051"/>
                    </a:cubicBezTo>
                    <a:cubicBezTo>
                      <a:pt x="1034985" y="320593"/>
                      <a:pt x="1017974" y="327639"/>
                      <a:pt x="1000237" y="327639"/>
                    </a:cubicBezTo>
                    <a:lnTo>
                      <a:pt x="66877" y="327639"/>
                    </a:lnTo>
                    <a:cubicBezTo>
                      <a:pt x="29942" y="327639"/>
                      <a:pt x="0" y="297697"/>
                      <a:pt x="0" y="260762"/>
                    </a:cubicBezTo>
                    <a:lnTo>
                      <a:pt x="0" y="66877"/>
                    </a:lnTo>
                    <a:cubicBezTo>
                      <a:pt x="0" y="49140"/>
                      <a:pt x="7046" y="32130"/>
                      <a:pt x="19588" y="19588"/>
                    </a:cubicBezTo>
                    <a:cubicBezTo>
                      <a:pt x="32130" y="7046"/>
                      <a:pt x="49140" y="0"/>
                      <a:pt x="668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9525"/>
                <a:ext cx="1067115" cy="337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238892"/>
              <a:ext cx="6353999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Димитър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834063" y="837157"/>
              <a:ext cx="4685873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Софтуер и Комуникации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44365" y="6912782"/>
            <a:ext cx="4278932" cy="1427681"/>
            <a:chOff x="0" y="0"/>
            <a:chExt cx="5705243" cy="1903575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5705243" cy="1903575"/>
              <a:chOff x="0" y="0"/>
              <a:chExt cx="1126962" cy="37601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126962" cy="376015"/>
              </a:xfrm>
              <a:custGeom>
                <a:avLst/>
                <a:gdLst/>
                <a:ahLst/>
                <a:cxnLst/>
                <a:rect r="r" b="b" t="t" l="l"/>
                <a:pathLst>
                  <a:path h="376015" w="1126962">
                    <a:moveTo>
                      <a:pt x="63326" y="0"/>
                    </a:moveTo>
                    <a:lnTo>
                      <a:pt x="1063636" y="0"/>
                    </a:lnTo>
                    <a:cubicBezTo>
                      <a:pt x="1098610" y="0"/>
                      <a:pt x="1126962" y="28352"/>
                      <a:pt x="1126962" y="63326"/>
                    </a:cubicBezTo>
                    <a:lnTo>
                      <a:pt x="1126962" y="312689"/>
                    </a:lnTo>
                    <a:cubicBezTo>
                      <a:pt x="1126962" y="329484"/>
                      <a:pt x="1120290" y="345591"/>
                      <a:pt x="1108414" y="357467"/>
                    </a:cubicBezTo>
                    <a:cubicBezTo>
                      <a:pt x="1096538" y="369343"/>
                      <a:pt x="1080431" y="376015"/>
                      <a:pt x="1063636" y="376015"/>
                    </a:cubicBezTo>
                    <a:lnTo>
                      <a:pt x="63326" y="376015"/>
                    </a:lnTo>
                    <a:cubicBezTo>
                      <a:pt x="46531" y="376015"/>
                      <a:pt x="30424" y="369343"/>
                      <a:pt x="18548" y="357467"/>
                    </a:cubicBezTo>
                    <a:cubicBezTo>
                      <a:pt x="6672" y="345591"/>
                      <a:pt x="0" y="329484"/>
                      <a:pt x="0" y="312689"/>
                    </a:cubicBezTo>
                    <a:lnTo>
                      <a:pt x="0" y="63326"/>
                    </a:lnTo>
                    <a:cubicBezTo>
                      <a:pt x="0" y="46531"/>
                      <a:pt x="6672" y="30424"/>
                      <a:pt x="18548" y="18548"/>
                    </a:cubicBezTo>
                    <a:cubicBezTo>
                      <a:pt x="30424" y="6672"/>
                      <a:pt x="46531" y="0"/>
                      <a:pt x="63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9525"/>
                <a:ext cx="1126962" cy="385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273285" y="321062"/>
              <a:ext cx="5137282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Тодор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725431" y="932026"/>
              <a:ext cx="4462932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Софтуер и Комуникации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856869" y="6826894"/>
            <a:ext cx="4217220" cy="1661940"/>
            <a:chOff x="0" y="0"/>
            <a:chExt cx="5622960" cy="2215920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5622960" cy="2215920"/>
              <a:chOff x="0" y="0"/>
              <a:chExt cx="1110708" cy="43771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110708" cy="437713"/>
              </a:xfrm>
              <a:custGeom>
                <a:avLst/>
                <a:gdLst/>
                <a:ahLst/>
                <a:cxnLst/>
                <a:rect r="r" b="b" t="t" l="l"/>
                <a:pathLst>
                  <a:path h="437713" w="1110708">
                    <a:moveTo>
                      <a:pt x="64253" y="0"/>
                    </a:moveTo>
                    <a:lnTo>
                      <a:pt x="1046456" y="0"/>
                    </a:lnTo>
                    <a:cubicBezTo>
                      <a:pt x="1081941" y="0"/>
                      <a:pt x="1110708" y="28767"/>
                      <a:pt x="1110708" y="64253"/>
                    </a:cubicBezTo>
                    <a:lnTo>
                      <a:pt x="1110708" y="373460"/>
                    </a:lnTo>
                    <a:cubicBezTo>
                      <a:pt x="1110708" y="408946"/>
                      <a:pt x="1081941" y="437713"/>
                      <a:pt x="1046456" y="437713"/>
                    </a:cubicBezTo>
                    <a:lnTo>
                      <a:pt x="64253" y="437713"/>
                    </a:lnTo>
                    <a:cubicBezTo>
                      <a:pt x="28767" y="437713"/>
                      <a:pt x="0" y="408946"/>
                      <a:pt x="0" y="373460"/>
                    </a:cubicBezTo>
                    <a:lnTo>
                      <a:pt x="0" y="64253"/>
                    </a:lnTo>
                    <a:cubicBezTo>
                      <a:pt x="0" y="28767"/>
                      <a:pt x="28767" y="0"/>
                      <a:pt x="642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9525"/>
                <a:ext cx="1110708" cy="4472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65" id="65"/>
            <p:cNvSpPr txBox="true"/>
            <p:nvPr/>
          </p:nvSpPr>
          <p:spPr>
            <a:xfrm rot="0">
              <a:off x="319226" y="279977"/>
              <a:ext cx="4933708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Християна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957690" y="934081"/>
              <a:ext cx="3638453" cy="9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Презентация и проучване</a:t>
              </a:r>
            </a:p>
          </p:txBody>
        </p:sp>
      </p:grpSp>
    </p:spTree>
  </p:cSld>
  <p:clrMapOvr>
    <a:masterClrMapping/>
  </p:clrMapOvr>
  <p:transition spd="slow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7663" y="-17469005"/>
            <a:ext cx="24872651" cy="248726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7074088" y="848718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5702" y="6173644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880052" y="7191800"/>
            <a:ext cx="4217220" cy="1280940"/>
            <a:chOff x="0" y="0"/>
            <a:chExt cx="1110708" cy="337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0708" cy="337367"/>
            </a:xfrm>
            <a:custGeom>
              <a:avLst/>
              <a:gdLst/>
              <a:ahLst/>
              <a:cxnLst/>
              <a:rect r="r" b="b" t="t" l="l"/>
              <a:pathLst>
                <a:path h="337367" w="1110708">
                  <a:moveTo>
                    <a:pt x="64253" y="0"/>
                  </a:moveTo>
                  <a:lnTo>
                    <a:pt x="1046456" y="0"/>
                  </a:lnTo>
                  <a:cubicBezTo>
                    <a:pt x="1081941" y="0"/>
                    <a:pt x="1110708" y="28767"/>
                    <a:pt x="1110708" y="64253"/>
                  </a:cubicBezTo>
                  <a:lnTo>
                    <a:pt x="1110708" y="273114"/>
                  </a:lnTo>
                  <a:cubicBezTo>
                    <a:pt x="1110708" y="308600"/>
                    <a:pt x="1081941" y="337367"/>
                    <a:pt x="1046456" y="337367"/>
                  </a:cubicBezTo>
                  <a:lnTo>
                    <a:pt x="64253" y="337367"/>
                  </a:lnTo>
                  <a:cubicBezTo>
                    <a:pt x="28767" y="337367"/>
                    <a:pt x="0" y="308600"/>
                    <a:pt x="0" y="273114"/>
                  </a:cubicBezTo>
                  <a:lnTo>
                    <a:pt x="0" y="64253"/>
                  </a:lnTo>
                  <a:cubicBezTo>
                    <a:pt x="0" y="28767"/>
                    <a:pt x="28767" y="0"/>
                    <a:pt x="642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93378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110708" cy="346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913022">
            <a:off x="-1621156" y="1792363"/>
            <a:ext cx="6555634" cy="6555634"/>
          </a:xfrm>
          <a:custGeom>
            <a:avLst/>
            <a:gdLst/>
            <a:ahLst/>
            <a:cxnLst/>
            <a:rect r="r" b="b" t="t" l="l"/>
            <a:pathLst>
              <a:path h="6555634" w="6555634">
                <a:moveTo>
                  <a:pt x="0" y="0"/>
                </a:moveTo>
                <a:lnTo>
                  <a:pt x="6555634" y="0"/>
                </a:lnTo>
                <a:lnTo>
                  <a:pt x="6555634" y="6555634"/>
                </a:lnTo>
                <a:lnTo>
                  <a:pt x="0" y="6555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92539" y="2088495"/>
            <a:ext cx="5103305" cy="5103305"/>
          </a:xfrm>
          <a:custGeom>
            <a:avLst/>
            <a:gdLst/>
            <a:ahLst/>
            <a:cxnLst/>
            <a:rect r="r" b="b" t="t" l="l"/>
            <a:pathLst>
              <a:path h="5103305" w="5103305">
                <a:moveTo>
                  <a:pt x="0" y="0"/>
                </a:moveTo>
                <a:lnTo>
                  <a:pt x="5103305" y="0"/>
                </a:lnTo>
                <a:lnTo>
                  <a:pt x="5103305" y="5103305"/>
                </a:lnTo>
                <a:lnTo>
                  <a:pt x="0" y="51033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60533" y="7131159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Juliana Silva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46254" y="7622720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Nutritionist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4740" y="738329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14002" y="334520"/>
            <a:ext cx="765999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443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19472" y="7392257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Мария Цветкова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98320" y="7878073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Ментор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51388" y="1892252"/>
            <a:ext cx="25067935" cy="250679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50046" y="-1504505"/>
            <a:ext cx="10762805" cy="107628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809" y="4814485"/>
            <a:ext cx="10174325" cy="17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Благодарим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8813" y="6772496"/>
            <a:ext cx="6773498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за вниманието!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23766" y="8030424"/>
            <a:ext cx="4841795" cy="679141"/>
            <a:chOff x="0" y="0"/>
            <a:chExt cx="289734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7344" cy="406400"/>
            </a:xfrm>
            <a:custGeom>
              <a:avLst/>
              <a:gdLst/>
              <a:ahLst/>
              <a:cxnLst/>
              <a:rect r="r" b="b" t="t" l="l"/>
              <a:pathLst>
                <a:path h="406400" w="2897344">
                  <a:moveTo>
                    <a:pt x="2694144" y="0"/>
                  </a:moveTo>
                  <a:cubicBezTo>
                    <a:pt x="2806368" y="0"/>
                    <a:pt x="2897344" y="90976"/>
                    <a:pt x="2897344" y="203200"/>
                  </a:cubicBezTo>
                  <a:cubicBezTo>
                    <a:pt x="2897344" y="315424"/>
                    <a:pt x="2806368" y="406400"/>
                    <a:pt x="26941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89734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16173" y="8160445"/>
            <a:ext cx="4056981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875370" y="8916925"/>
            <a:ext cx="3245396" cy="32453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5436" y="4885642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8916925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294157" y="2960783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1880860"/>
            <a:ext cx="7815250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Световен проблем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84099" y="9044281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61131" y="1028700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254765" y="-670628"/>
            <a:ext cx="2710648" cy="271064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0088" y="1286533"/>
            <a:ext cx="1482057" cy="14820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4157" y="4234596"/>
            <a:ext cx="8841380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8,6 милиона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смъртни случаи са поради здравни грижи, от които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милиона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се оценяват като дължащи се на получаване на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грижи с лошо качество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7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pmc.ncbi.nlm.nih.gov/articles/PMC6238021/"/>
              </a:rPr>
              <a:t>[1]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45% от хората в Индия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починали през 2020 г., не са получили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никакви медицински грижи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7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1" tooltip="https://www.moneycontrol.com/europe/"/>
              </a:rPr>
              <a:t>[2] 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304433" y="766247"/>
            <a:ext cx="10109207" cy="9759958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72940" y="9813000"/>
            <a:ext cx="5719018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Смъртни случаи на година в световен мащаб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20004" y="4994219"/>
            <a:ext cx="14413073" cy="144130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58199" y="3484618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72719" y="8936385"/>
            <a:ext cx="1268804" cy="126880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076036" y="7780213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67043" y="80740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1485" y="6701590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259300" y="-670628"/>
            <a:ext cx="1706112" cy="170611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453405" y="9258250"/>
            <a:ext cx="507431" cy="604085"/>
          </a:xfrm>
          <a:custGeom>
            <a:avLst/>
            <a:gdLst/>
            <a:ahLst/>
            <a:cxnLst/>
            <a:rect r="r" b="b" t="t" l="l"/>
            <a:pathLst>
              <a:path h="604085" w="507431">
                <a:moveTo>
                  <a:pt x="0" y="0"/>
                </a:moveTo>
                <a:lnTo>
                  <a:pt x="507432" y="0"/>
                </a:lnTo>
                <a:lnTo>
                  <a:pt x="507432" y="604085"/>
                </a:lnTo>
                <a:lnTo>
                  <a:pt x="0" y="604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70565" y="5072943"/>
            <a:ext cx="6887238" cy="5509791"/>
          </a:xfrm>
          <a:custGeom>
            <a:avLst/>
            <a:gdLst/>
            <a:ahLst/>
            <a:cxnLst/>
            <a:rect r="r" b="b" t="t" l="l"/>
            <a:pathLst>
              <a:path h="5509791" w="6887238">
                <a:moveTo>
                  <a:pt x="0" y="0"/>
                </a:moveTo>
                <a:lnTo>
                  <a:pt x="6887238" y="0"/>
                </a:lnTo>
                <a:lnTo>
                  <a:pt x="6887238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00250" y="4237197"/>
            <a:ext cx="9659869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Лекарят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няма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пряк физически контакт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 пациента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на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роботизиран инструмент от отдалечено разстояние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1575" y="2186210"/>
            <a:ext cx="12239090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Роботиката в хирургичните операции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337" y="0"/>
            <a:ext cx="4994253" cy="10997737"/>
            <a:chOff x="0" y="0"/>
            <a:chExt cx="1315359" cy="2896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359" cy="2896523"/>
            </a:xfrm>
            <a:custGeom>
              <a:avLst/>
              <a:gdLst/>
              <a:ahLst/>
              <a:cxnLst/>
              <a:rect r="r" b="b" t="t" l="l"/>
              <a:pathLst>
                <a:path h="2896523" w="1315359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812814"/>
                  </a:lnTo>
                  <a:cubicBezTo>
                    <a:pt x="1315359" y="2835015"/>
                    <a:pt x="1306539" y="2856307"/>
                    <a:pt x="1290841" y="2872006"/>
                  </a:cubicBezTo>
                  <a:cubicBezTo>
                    <a:pt x="1275143" y="2887704"/>
                    <a:pt x="1253851" y="2896523"/>
                    <a:pt x="1231650" y="2896523"/>
                  </a:cubicBezTo>
                  <a:lnTo>
                    <a:pt x="83709" y="2896523"/>
                  </a:lnTo>
                  <a:cubicBezTo>
                    <a:pt x="61508" y="2896523"/>
                    <a:pt x="40216" y="2887704"/>
                    <a:pt x="24518" y="2872006"/>
                  </a:cubicBezTo>
                  <a:cubicBezTo>
                    <a:pt x="8819" y="2856307"/>
                    <a:pt x="0" y="2835015"/>
                    <a:pt x="0" y="281281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315359" cy="2906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2303866"/>
            <a:ext cx="7032431" cy="10548647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156" t="0" r="-615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284632" y="3484618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284632" y="1710266"/>
            <a:ext cx="7815250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Документирана телехирургия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84632" y="6712878"/>
            <a:ext cx="3471740" cy="1355758"/>
            <a:chOff x="0" y="0"/>
            <a:chExt cx="914368" cy="3570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4368" cy="357072"/>
            </a:xfrm>
            <a:custGeom>
              <a:avLst/>
              <a:gdLst/>
              <a:ahLst/>
              <a:cxnLst/>
              <a:rect r="r" b="b" t="t" l="l"/>
              <a:pathLst>
                <a:path h="357072" w="914368">
                  <a:moveTo>
                    <a:pt x="44600" y="0"/>
                  </a:moveTo>
                  <a:lnTo>
                    <a:pt x="869768" y="0"/>
                  </a:lnTo>
                  <a:cubicBezTo>
                    <a:pt x="881597" y="0"/>
                    <a:pt x="892941" y="4699"/>
                    <a:pt x="901305" y="13063"/>
                  </a:cubicBezTo>
                  <a:cubicBezTo>
                    <a:pt x="909669" y="21427"/>
                    <a:pt x="914368" y="32771"/>
                    <a:pt x="914368" y="44600"/>
                  </a:cubicBezTo>
                  <a:lnTo>
                    <a:pt x="914368" y="312472"/>
                  </a:lnTo>
                  <a:cubicBezTo>
                    <a:pt x="914368" y="324301"/>
                    <a:pt x="909669" y="335645"/>
                    <a:pt x="901305" y="344009"/>
                  </a:cubicBezTo>
                  <a:cubicBezTo>
                    <a:pt x="892941" y="352373"/>
                    <a:pt x="881597" y="357072"/>
                    <a:pt x="869768" y="357072"/>
                  </a:cubicBezTo>
                  <a:lnTo>
                    <a:pt x="44600" y="357072"/>
                  </a:lnTo>
                  <a:cubicBezTo>
                    <a:pt x="32771" y="357072"/>
                    <a:pt x="21427" y="352373"/>
                    <a:pt x="13063" y="344009"/>
                  </a:cubicBezTo>
                  <a:cubicBezTo>
                    <a:pt x="4699" y="335645"/>
                    <a:pt x="0" y="324301"/>
                    <a:pt x="0" y="312472"/>
                  </a:cubicBezTo>
                  <a:lnTo>
                    <a:pt x="0" y="44600"/>
                  </a:lnTo>
                  <a:cubicBezTo>
                    <a:pt x="0" y="32771"/>
                    <a:pt x="4699" y="21427"/>
                    <a:pt x="13063" y="13063"/>
                  </a:cubicBezTo>
                  <a:cubicBezTo>
                    <a:pt x="21427" y="4699"/>
                    <a:pt x="32771" y="0"/>
                    <a:pt x="446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914368" cy="366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35163" y="6712878"/>
            <a:ext cx="3471740" cy="1355758"/>
            <a:chOff x="0" y="0"/>
            <a:chExt cx="914368" cy="357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368" cy="357072"/>
            </a:xfrm>
            <a:custGeom>
              <a:avLst/>
              <a:gdLst/>
              <a:ahLst/>
              <a:cxnLst/>
              <a:rect r="r" b="b" t="t" l="l"/>
              <a:pathLst>
                <a:path h="357072" w="914368">
                  <a:moveTo>
                    <a:pt x="44600" y="0"/>
                  </a:moveTo>
                  <a:lnTo>
                    <a:pt x="869768" y="0"/>
                  </a:lnTo>
                  <a:cubicBezTo>
                    <a:pt x="881597" y="0"/>
                    <a:pt x="892941" y="4699"/>
                    <a:pt x="901305" y="13063"/>
                  </a:cubicBezTo>
                  <a:cubicBezTo>
                    <a:pt x="909669" y="21427"/>
                    <a:pt x="914368" y="32771"/>
                    <a:pt x="914368" y="44600"/>
                  </a:cubicBezTo>
                  <a:lnTo>
                    <a:pt x="914368" y="312472"/>
                  </a:lnTo>
                  <a:cubicBezTo>
                    <a:pt x="914368" y="324301"/>
                    <a:pt x="909669" y="335645"/>
                    <a:pt x="901305" y="344009"/>
                  </a:cubicBezTo>
                  <a:cubicBezTo>
                    <a:pt x="892941" y="352373"/>
                    <a:pt x="881597" y="357072"/>
                    <a:pt x="869768" y="357072"/>
                  </a:cubicBezTo>
                  <a:lnTo>
                    <a:pt x="44600" y="357072"/>
                  </a:lnTo>
                  <a:cubicBezTo>
                    <a:pt x="32771" y="357072"/>
                    <a:pt x="21427" y="352373"/>
                    <a:pt x="13063" y="344009"/>
                  </a:cubicBezTo>
                  <a:cubicBezTo>
                    <a:pt x="4699" y="335645"/>
                    <a:pt x="0" y="324301"/>
                    <a:pt x="0" y="312472"/>
                  </a:cubicBezTo>
                  <a:lnTo>
                    <a:pt x="0" y="44600"/>
                  </a:lnTo>
                  <a:cubicBezTo>
                    <a:pt x="0" y="32771"/>
                    <a:pt x="4699" y="21427"/>
                    <a:pt x="13063" y="13063"/>
                  </a:cubicBezTo>
                  <a:cubicBezTo>
                    <a:pt x="21427" y="4699"/>
                    <a:pt x="32771" y="0"/>
                    <a:pt x="44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914368" cy="366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484099" y="9044281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061131" y="1028700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254765" y="-670628"/>
            <a:ext cx="2710648" cy="271064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610088" y="1286533"/>
            <a:ext cx="1482057" cy="14820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4632" y="4253646"/>
            <a:ext cx="7575486" cy="18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Успешно проведени интервенции като лапароскопска холецистектомия през 2001 година (известна като "Линдберг операция") и 24 други записани в периода 2017 - 2019 в Китай. Всички тези операции са в областта на коремната кухина.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4632" y="6905048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35163" y="7028873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2017 - Сега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84632" y="7247948"/>
            <a:ext cx="347174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Линдрберг операция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66513" y="7433686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Развитие в Китай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7696" y="1466292"/>
            <a:ext cx="11017748" cy="110177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>
                <a:alpha val="4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11999" y="4495940"/>
            <a:ext cx="252546" cy="377564"/>
          </a:xfrm>
          <a:custGeom>
            <a:avLst/>
            <a:gdLst/>
            <a:ahLst/>
            <a:cxnLst/>
            <a:rect r="r" b="b" t="t" l="l"/>
            <a:pathLst>
              <a:path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11999" y="6786384"/>
            <a:ext cx="252546" cy="377564"/>
          </a:xfrm>
          <a:custGeom>
            <a:avLst/>
            <a:gdLst/>
            <a:ahLst/>
            <a:cxnLst/>
            <a:rect r="r" b="b" t="t" l="l"/>
            <a:pathLst>
              <a:path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1999" y="3611147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5436" y="8936385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92666" y="80740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14308" y="2807285"/>
            <a:ext cx="3185574" cy="6933308"/>
          </a:xfrm>
          <a:custGeom>
            <a:avLst/>
            <a:gdLst/>
            <a:ahLst/>
            <a:cxnLst/>
            <a:rect r="r" b="b" t="t" l="l"/>
            <a:pathLst>
              <a:path h="6933308" w="3185574">
                <a:moveTo>
                  <a:pt x="0" y="0"/>
                </a:moveTo>
                <a:lnTo>
                  <a:pt x="3185574" y="0"/>
                </a:lnTo>
                <a:lnTo>
                  <a:pt x="3185574" y="6933308"/>
                </a:lnTo>
                <a:lnTo>
                  <a:pt x="0" y="6933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52435" y="2616927"/>
            <a:ext cx="3576629" cy="2351634"/>
          </a:xfrm>
          <a:custGeom>
            <a:avLst/>
            <a:gdLst/>
            <a:ahLst/>
            <a:cxnLst/>
            <a:rect r="r" b="b" t="t" l="l"/>
            <a:pathLst>
              <a:path h="2351634" w="3576629">
                <a:moveTo>
                  <a:pt x="0" y="0"/>
                </a:moveTo>
                <a:lnTo>
                  <a:pt x="3576629" y="0"/>
                </a:lnTo>
                <a:lnTo>
                  <a:pt x="3576629" y="2351634"/>
                </a:lnTo>
                <a:lnTo>
                  <a:pt x="0" y="2351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99511" y="4070692"/>
            <a:ext cx="1046348" cy="2410127"/>
          </a:xfrm>
          <a:custGeom>
            <a:avLst/>
            <a:gdLst/>
            <a:ahLst/>
            <a:cxnLst/>
            <a:rect r="r" b="b" t="t" l="l"/>
            <a:pathLst>
              <a:path h="2410127" w="1046348">
                <a:moveTo>
                  <a:pt x="0" y="0"/>
                </a:moveTo>
                <a:lnTo>
                  <a:pt x="1046348" y="0"/>
                </a:lnTo>
                <a:lnTo>
                  <a:pt x="1046348" y="2410127"/>
                </a:lnTo>
                <a:lnTo>
                  <a:pt x="0" y="24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71204" y="2966782"/>
            <a:ext cx="671783" cy="577733"/>
          </a:xfrm>
          <a:custGeom>
            <a:avLst/>
            <a:gdLst/>
            <a:ahLst/>
            <a:cxnLst/>
            <a:rect r="r" b="b" t="t" l="l"/>
            <a:pathLst>
              <a:path h="577733" w="671783">
                <a:moveTo>
                  <a:pt x="0" y="0"/>
                </a:moveTo>
                <a:lnTo>
                  <a:pt x="671783" y="0"/>
                </a:lnTo>
                <a:lnTo>
                  <a:pt x="671783" y="577733"/>
                </a:lnTo>
                <a:lnTo>
                  <a:pt x="0" y="5777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48203" y="5149990"/>
            <a:ext cx="616461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Модерно решение за телехирургия, която позволява и записва дистанционни операции от всяка точка на света чрез VPN.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6883" y="915698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48203" y="7437259"/>
            <a:ext cx="6164618" cy="18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VR очилата осигуряват 3D визуализация и реалистична представа за операционната зала, което позволява на хирурга да „се намира“ в сърцето на интервенцията, дори когато физически е на друго място.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48203" y="4553090"/>
            <a:ext cx="5962092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Дистанционни операции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48203" y="6748284"/>
            <a:ext cx="559254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Управление чрез VR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1999" y="2532442"/>
            <a:ext cx="622381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Нашата идея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3268" y="0"/>
            <a:ext cx="13157843" cy="10115092"/>
          </a:xfrm>
          <a:custGeom>
            <a:avLst/>
            <a:gdLst/>
            <a:ahLst/>
            <a:cxnLst/>
            <a:rect r="r" b="b" t="t" l="l"/>
            <a:pathLst>
              <a:path h="10115092" w="13157843">
                <a:moveTo>
                  <a:pt x="0" y="0"/>
                </a:moveTo>
                <a:lnTo>
                  <a:pt x="13157843" y="0"/>
                </a:lnTo>
                <a:lnTo>
                  <a:pt x="13157843" y="10115092"/>
                </a:lnTo>
                <a:lnTo>
                  <a:pt x="0" y="1011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0189" y="2141969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5801" y="816933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6883" y="915698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0189" y="454139"/>
            <a:ext cx="6223811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Логическа схема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5622" y="-5125918"/>
            <a:ext cx="9410262" cy="94102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27716" y="4426411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534045" y="9258250"/>
            <a:ext cx="2562745" cy="25627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810658" y="9071534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98721" y="2926418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1619" y="254272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31351" y="3767081"/>
            <a:ext cx="2497528" cy="2497528"/>
          </a:xfrm>
          <a:custGeom>
            <a:avLst/>
            <a:gdLst/>
            <a:ahLst/>
            <a:cxnLst/>
            <a:rect r="r" b="b" t="t" l="l"/>
            <a:pathLst>
              <a:path h="2497528" w="2497528">
                <a:moveTo>
                  <a:pt x="0" y="0"/>
                </a:moveTo>
                <a:lnTo>
                  <a:pt x="2497527" y="0"/>
                </a:lnTo>
                <a:lnTo>
                  <a:pt x="2497527" y="2497528"/>
                </a:lnTo>
                <a:lnTo>
                  <a:pt x="0" y="24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85856" y="4284344"/>
            <a:ext cx="1899245" cy="2084220"/>
          </a:xfrm>
          <a:custGeom>
            <a:avLst/>
            <a:gdLst/>
            <a:ahLst/>
            <a:cxnLst/>
            <a:rect r="r" b="b" t="t" l="l"/>
            <a:pathLst>
              <a:path h="2084220" w="1899245">
                <a:moveTo>
                  <a:pt x="0" y="0"/>
                </a:moveTo>
                <a:lnTo>
                  <a:pt x="1899246" y="0"/>
                </a:lnTo>
                <a:lnTo>
                  <a:pt x="1899246" y="2084220"/>
                </a:lnTo>
                <a:lnTo>
                  <a:pt x="0" y="20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15449" y="5424360"/>
            <a:ext cx="3147345" cy="1888407"/>
          </a:xfrm>
          <a:custGeom>
            <a:avLst/>
            <a:gdLst/>
            <a:ahLst/>
            <a:cxnLst/>
            <a:rect r="r" b="b" t="t" l="l"/>
            <a:pathLst>
              <a:path h="1888407" w="3147345">
                <a:moveTo>
                  <a:pt x="0" y="0"/>
                </a:moveTo>
                <a:lnTo>
                  <a:pt x="3147345" y="0"/>
                </a:lnTo>
                <a:lnTo>
                  <a:pt x="3147345" y="1888407"/>
                </a:lnTo>
                <a:lnTo>
                  <a:pt x="0" y="18884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108862" y="6264609"/>
            <a:ext cx="3493520" cy="2637607"/>
          </a:xfrm>
          <a:custGeom>
            <a:avLst/>
            <a:gdLst/>
            <a:ahLst/>
            <a:cxnLst/>
            <a:rect r="r" b="b" t="t" l="l"/>
            <a:pathLst>
              <a:path h="2637607" w="3493520">
                <a:moveTo>
                  <a:pt x="0" y="0"/>
                </a:moveTo>
                <a:lnTo>
                  <a:pt x="3493520" y="0"/>
                </a:lnTo>
                <a:lnTo>
                  <a:pt x="3493520" y="2637607"/>
                </a:lnTo>
                <a:lnTo>
                  <a:pt x="0" y="26376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957431" y="6083454"/>
            <a:ext cx="2458626" cy="2458626"/>
          </a:xfrm>
          <a:custGeom>
            <a:avLst/>
            <a:gdLst/>
            <a:ahLst/>
            <a:cxnLst/>
            <a:rect r="r" b="b" t="t" l="l"/>
            <a:pathLst>
              <a:path h="2458626" w="2458626">
                <a:moveTo>
                  <a:pt x="0" y="0"/>
                </a:moveTo>
                <a:lnTo>
                  <a:pt x="2458626" y="0"/>
                </a:lnTo>
                <a:lnTo>
                  <a:pt x="2458626" y="2458626"/>
                </a:lnTo>
                <a:lnTo>
                  <a:pt x="0" y="24586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52200" y="6882358"/>
            <a:ext cx="2697857" cy="2697857"/>
          </a:xfrm>
          <a:custGeom>
            <a:avLst/>
            <a:gdLst/>
            <a:ahLst/>
            <a:cxnLst/>
            <a:rect r="r" b="b" t="t" l="l"/>
            <a:pathLst>
              <a:path h="2697857" w="2697857">
                <a:moveTo>
                  <a:pt x="0" y="0"/>
                </a:moveTo>
                <a:lnTo>
                  <a:pt x="2697858" y="0"/>
                </a:lnTo>
                <a:lnTo>
                  <a:pt x="2697858" y="2697857"/>
                </a:lnTo>
                <a:lnTo>
                  <a:pt x="0" y="26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2661" y="2561778"/>
            <a:ext cx="11989539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Използвани технологии и компоненти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27716" y="4949170"/>
            <a:ext cx="5621763" cy="409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Lego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Wireguard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3D Modeling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Серво мотори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HD Camera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8195" y="-523787"/>
            <a:ext cx="19108958" cy="13519588"/>
          </a:xfrm>
          <a:custGeom>
            <a:avLst/>
            <a:gdLst/>
            <a:ahLst/>
            <a:cxnLst/>
            <a:rect r="r" b="b" t="t" l="l"/>
            <a:pathLst>
              <a:path h="13519588" w="19108958">
                <a:moveTo>
                  <a:pt x="0" y="0"/>
                </a:moveTo>
                <a:lnTo>
                  <a:pt x="19108958" y="0"/>
                </a:lnTo>
                <a:lnTo>
                  <a:pt x="19108958" y="13519588"/>
                </a:lnTo>
                <a:lnTo>
                  <a:pt x="0" y="1351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5784" y="635634"/>
            <a:ext cx="8765032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Електрическа схема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883" y="3303818"/>
            <a:ext cx="9152031" cy="148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Демо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59743" y="-1838985"/>
            <a:ext cx="8336879" cy="8336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05151" y="2273806"/>
            <a:ext cx="13659093" cy="136590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964134" y="4095889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6387" y="8816528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18081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853056" y="2389777"/>
            <a:ext cx="1706112" cy="17061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66883" y="6497895"/>
            <a:ext cx="807848" cy="201962"/>
          </a:xfrm>
          <a:custGeom>
            <a:avLst/>
            <a:gdLst/>
            <a:ahLst/>
            <a:cxnLst/>
            <a:rect r="r" b="b" t="t" l="l"/>
            <a:pathLst>
              <a:path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57709" y="882134"/>
            <a:ext cx="460336" cy="306699"/>
          </a:xfrm>
          <a:custGeom>
            <a:avLst/>
            <a:gdLst/>
            <a:ahLst/>
            <a:cxnLst/>
            <a:rect r="r" b="b" t="t" l="l"/>
            <a:pathLst>
              <a:path h="306699" w="460336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37989" y="505434"/>
            <a:ext cx="6280056" cy="11164544"/>
          </a:xfrm>
          <a:custGeom>
            <a:avLst/>
            <a:gdLst/>
            <a:ahLst/>
            <a:cxnLst/>
            <a:rect r="r" b="b" t="t" l="l"/>
            <a:pathLst>
              <a:path h="11164544" w="6280056">
                <a:moveTo>
                  <a:pt x="0" y="0"/>
                </a:moveTo>
                <a:lnTo>
                  <a:pt x="6280056" y="0"/>
                </a:lnTo>
                <a:lnTo>
                  <a:pt x="6280056" y="11164543"/>
                </a:lnTo>
                <a:lnTo>
                  <a:pt x="0" y="11164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52741" y="977922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6883" y="7160904"/>
            <a:ext cx="561310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 443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DAGiRRwmwnk</dc:identifier>
  <dcterms:modified xsi:type="dcterms:W3CDTF">2011-08-01T06:04:30Z</dcterms:modified>
  <cp:revision>1</cp:revision>
  <dc:title>presentation_443_final</dc:title>
</cp:coreProperties>
</file>